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57" r:id="rId3"/>
    <p:sldId id="258" r:id="rId4"/>
    <p:sldId id="260" r:id="rId5"/>
    <p:sldId id="262" r:id="rId6"/>
    <p:sldId id="272" r:id="rId7"/>
    <p:sldId id="273" r:id="rId8"/>
    <p:sldId id="274" r:id="rId9"/>
    <p:sldId id="275" r:id="rId10"/>
    <p:sldId id="270" r:id="rId11"/>
    <p:sldId id="261" r:id="rId12"/>
    <p:sldId id="263" r:id="rId13"/>
    <p:sldId id="264" r:id="rId14"/>
    <p:sldId id="266" r:id="rId15"/>
    <p:sldId id="265" r:id="rId16"/>
    <p:sldId id="267" r:id="rId17"/>
    <p:sldId id="271" r:id="rId18"/>
    <p:sldId id="269" r:id="rId19"/>
    <p:sldId id="268" r:id="rId20"/>
    <p:sldId id="277" r:id="rId21"/>
    <p:sldId id="276" r:id="rId22"/>
    <p:sldId id="25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HN"/>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3167E2-4D36-4439-B952-F06C0024FB1F}" type="datetimeFigureOut">
              <a:rPr lang="es-HN" smtClean="0"/>
              <a:pPr/>
              <a:t>25/11/2009</a:t>
            </a:fld>
            <a:endParaRPr lang="es-HN"/>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HN"/>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HN"/>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3ECE9A-E6B9-417E-BC64-1F379EA7826C}" type="slidenum">
              <a:rPr lang="es-HN" smtClean="0"/>
              <a:pPr/>
              <a:t>‹#›</a:t>
            </a:fld>
            <a:endParaRPr lang="es-H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HN" dirty="0"/>
          </a:p>
        </p:txBody>
      </p:sp>
      <p:sp>
        <p:nvSpPr>
          <p:cNvPr id="4" name="3 Marcador de número de diapositiva"/>
          <p:cNvSpPr>
            <a:spLocks noGrp="1"/>
          </p:cNvSpPr>
          <p:nvPr>
            <p:ph type="sldNum" sz="quarter" idx="10"/>
          </p:nvPr>
        </p:nvSpPr>
        <p:spPr/>
        <p:txBody>
          <a:bodyPr/>
          <a:lstStyle/>
          <a:p>
            <a:fld id="{A43ECE9A-E6B9-417E-BC64-1F379EA7826C}" type="slidenum">
              <a:rPr lang="es-HN" smtClean="0"/>
              <a:pPr/>
              <a:t>7</a:t>
            </a:fld>
            <a:endParaRPr lang="es-H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8B40A467-BA3E-4996-985D-9DBA869347A7}" type="datetimeFigureOut">
              <a:rPr lang="en-US" smtClean="0"/>
              <a:pPr/>
              <a:t>11/25/2009</a:t>
            </a:fld>
            <a:endParaRPr lang="en-U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A3967CB-B673-422B-8F52-9C80622F51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B40A467-BA3E-4996-985D-9DBA869347A7}" type="datetimeFigureOut">
              <a:rPr lang="en-US" smtClean="0"/>
              <a:pPr/>
              <a:t>11/25/2009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AA3967CB-B673-422B-8F52-9C80622F51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B40A467-BA3E-4996-985D-9DBA869347A7}" type="datetimeFigureOut">
              <a:rPr lang="en-US" smtClean="0"/>
              <a:pPr/>
              <a:t>11/25/2009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AA3967CB-B673-422B-8F52-9C80622F51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8B40A467-BA3E-4996-985D-9DBA869347A7}" type="datetimeFigureOut">
              <a:rPr lang="en-US" smtClean="0"/>
              <a:pPr/>
              <a:t>11/25/2009</a:t>
            </a:fld>
            <a:endParaRPr lang="en-US"/>
          </a:p>
        </p:txBody>
      </p:sp>
      <p:sp>
        <p:nvSpPr>
          <p:cNvPr id="5" name="4 Marcador de pie de página"/>
          <p:cNvSpPr>
            <a:spLocks noGrp="1"/>
          </p:cNvSpPr>
          <p:nvPr>
            <p:ph type="ftr" sz="quarter" idx="11"/>
          </p:nvPr>
        </p:nvSpPr>
        <p:spPr>
          <a:xfrm>
            <a:off x="457200" y="6480969"/>
            <a:ext cx="4260056" cy="300831"/>
          </a:xfrm>
        </p:spPr>
        <p:txBody>
          <a:bodyPr/>
          <a:lstStyle/>
          <a:p>
            <a:endParaRPr lang="en-US"/>
          </a:p>
        </p:txBody>
      </p:sp>
      <p:sp>
        <p:nvSpPr>
          <p:cNvPr id="6" name="5 Marcador de número de diapositiva"/>
          <p:cNvSpPr>
            <a:spLocks noGrp="1"/>
          </p:cNvSpPr>
          <p:nvPr>
            <p:ph type="sldNum" sz="quarter" idx="12"/>
          </p:nvPr>
        </p:nvSpPr>
        <p:spPr/>
        <p:txBody>
          <a:bodyPr/>
          <a:lstStyle/>
          <a:p>
            <a:fld id="{AA3967CB-B673-422B-8F52-9C80622F51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8B40A467-BA3E-4996-985D-9DBA869347A7}" type="datetimeFigureOut">
              <a:rPr lang="en-US" smtClean="0"/>
              <a:pPr/>
              <a:t>11/25/2009</a:t>
            </a:fld>
            <a:endParaRPr lang="en-US"/>
          </a:p>
        </p:txBody>
      </p:sp>
      <p:sp>
        <p:nvSpPr>
          <p:cNvPr id="5" name="4 Marcador de pie de página"/>
          <p:cNvSpPr>
            <a:spLocks noGrp="1"/>
          </p:cNvSpPr>
          <p:nvPr>
            <p:ph type="ftr" sz="quarter" idx="11"/>
          </p:nvPr>
        </p:nvSpPr>
        <p:spPr>
          <a:xfrm>
            <a:off x="2619376" y="6480969"/>
            <a:ext cx="4260056" cy="300831"/>
          </a:xfrm>
        </p:spPr>
        <p:txBody>
          <a:bodyPr/>
          <a:lstStyle/>
          <a:p>
            <a:endParaRPr lang="en-US"/>
          </a:p>
        </p:txBody>
      </p:sp>
      <p:sp>
        <p:nvSpPr>
          <p:cNvPr id="6" name="5 Marcador de número de diapositiva"/>
          <p:cNvSpPr>
            <a:spLocks noGrp="1"/>
          </p:cNvSpPr>
          <p:nvPr>
            <p:ph type="sldNum" sz="quarter" idx="12"/>
          </p:nvPr>
        </p:nvSpPr>
        <p:spPr>
          <a:xfrm>
            <a:off x="8451056" y="809624"/>
            <a:ext cx="502920" cy="300831"/>
          </a:xfrm>
        </p:spPr>
        <p:txBody>
          <a:bodyPr/>
          <a:lstStyle/>
          <a:p>
            <a:fld id="{AA3967CB-B673-422B-8F52-9C80622F51FF}" type="slidenum">
              <a:rPr lang="en-US" smtClean="0"/>
              <a:pPr/>
              <a:t>‹#›</a:t>
            </a:fld>
            <a:endParaRPr lang="en-U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8B40A467-BA3E-4996-985D-9DBA869347A7}" type="datetimeFigureOut">
              <a:rPr lang="en-US" smtClean="0"/>
              <a:pPr/>
              <a:t>11/25/2009</a:t>
            </a:fld>
            <a:endParaRPr lang="en-US"/>
          </a:p>
        </p:txBody>
      </p:sp>
      <p:sp>
        <p:nvSpPr>
          <p:cNvPr id="6" name="5 Marcador de pie de página"/>
          <p:cNvSpPr>
            <a:spLocks noGrp="1"/>
          </p:cNvSpPr>
          <p:nvPr>
            <p:ph type="ftr" sz="quarter" idx="11"/>
          </p:nvPr>
        </p:nvSpPr>
        <p:spPr>
          <a:xfrm>
            <a:off x="457200" y="6480969"/>
            <a:ext cx="4260056" cy="301752"/>
          </a:xfrm>
        </p:spPr>
        <p:txBody>
          <a:bodyPr/>
          <a:lstStyle/>
          <a:p>
            <a:endParaRPr lang="en-US"/>
          </a:p>
        </p:txBody>
      </p:sp>
      <p:sp>
        <p:nvSpPr>
          <p:cNvPr id="7" name="6 Marcador de número de diapositiva"/>
          <p:cNvSpPr>
            <a:spLocks noGrp="1"/>
          </p:cNvSpPr>
          <p:nvPr>
            <p:ph type="sldNum" sz="quarter" idx="12"/>
          </p:nvPr>
        </p:nvSpPr>
        <p:spPr>
          <a:xfrm>
            <a:off x="7589520" y="6480969"/>
            <a:ext cx="502920" cy="301752"/>
          </a:xfrm>
        </p:spPr>
        <p:txBody>
          <a:bodyPr/>
          <a:lstStyle/>
          <a:p>
            <a:fld id="{AA3967CB-B673-422B-8F52-9C80622F51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8B40A467-BA3E-4996-985D-9DBA869347A7}" type="datetimeFigureOut">
              <a:rPr lang="en-US" smtClean="0"/>
              <a:pPr/>
              <a:t>11/25/2009</a:t>
            </a:fld>
            <a:endParaRPr lang="en-US"/>
          </a:p>
        </p:txBody>
      </p:sp>
      <p:sp>
        <p:nvSpPr>
          <p:cNvPr id="8" name="7 Marcador de pie de página"/>
          <p:cNvSpPr>
            <a:spLocks noGrp="1"/>
          </p:cNvSpPr>
          <p:nvPr>
            <p:ph type="ftr" sz="quarter" idx="11"/>
          </p:nvPr>
        </p:nvSpPr>
        <p:spPr>
          <a:xfrm>
            <a:off x="457200" y="6480969"/>
            <a:ext cx="4261104" cy="301752"/>
          </a:xfrm>
        </p:spPr>
        <p:txBody>
          <a:bodyPr/>
          <a:lstStyle/>
          <a:p>
            <a:endParaRPr lang="en-U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AA3967CB-B673-422B-8F52-9C80622F51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B40A467-BA3E-4996-985D-9DBA869347A7}" type="datetimeFigureOut">
              <a:rPr lang="en-US" smtClean="0"/>
              <a:pPr/>
              <a:t>11/25/2009</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AA3967CB-B673-422B-8F52-9C80622F51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8B40A467-BA3E-4996-985D-9DBA869347A7}" type="datetimeFigureOut">
              <a:rPr lang="en-US" smtClean="0"/>
              <a:pPr/>
              <a:t>11/25/2009</a:t>
            </a:fld>
            <a:endParaRPr lang="en-US"/>
          </a:p>
        </p:txBody>
      </p:sp>
      <p:sp>
        <p:nvSpPr>
          <p:cNvPr id="3" name="2 Marcador de pie de página"/>
          <p:cNvSpPr>
            <a:spLocks noGrp="1"/>
          </p:cNvSpPr>
          <p:nvPr>
            <p:ph type="ftr" sz="quarter" idx="11"/>
          </p:nvPr>
        </p:nvSpPr>
        <p:spPr>
          <a:xfrm>
            <a:off x="457200" y="6481890"/>
            <a:ext cx="4260056" cy="300831"/>
          </a:xfrm>
        </p:spPr>
        <p:txBody>
          <a:bodyPr/>
          <a:lstStyle/>
          <a:p>
            <a:endParaRPr lang="en-US"/>
          </a:p>
        </p:txBody>
      </p:sp>
      <p:sp>
        <p:nvSpPr>
          <p:cNvPr id="4" name="3 Marcador de número de diapositiva"/>
          <p:cNvSpPr>
            <a:spLocks noGrp="1"/>
          </p:cNvSpPr>
          <p:nvPr>
            <p:ph type="sldNum" sz="quarter" idx="12"/>
          </p:nvPr>
        </p:nvSpPr>
        <p:spPr>
          <a:xfrm>
            <a:off x="7589520" y="6480969"/>
            <a:ext cx="502920" cy="301752"/>
          </a:xfrm>
        </p:spPr>
        <p:txBody>
          <a:bodyPr/>
          <a:lstStyle/>
          <a:p>
            <a:fld id="{AA3967CB-B673-422B-8F52-9C80622F51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8B40A467-BA3E-4996-985D-9DBA869347A7}" type="datetimeFigureOut">
              <a:rPr lang="en-US" smtClean="0"/>
              <a:pPr/>
              <a:t>11/25/2009</a:t>
            </a:fld>
            <a:endParaRPr lang="en-U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AA3967CB-B673-422B-8F52-9C80622F51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8B40A467-BA3E-4996-985D-9DBA869347A7}" type="datetimeFigureOut">
              <a:rPr lang="en-US" smtClean="0"/>
              <a:pPr/>
              <a:t>11/25/2009</a:t>
            </a:fld>
            <a:endParaRPr lang="en-U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AA3967CB-B673-422B-8F52-9C80622F51F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B40A467-BA3E-4996-985D-9DBA869347A7}" type="datetimeFigureOut">
              <a:rPr lang="en-US" smtClean="0"/>
              <a:pPr/>
              <a:t>11/25/2009</a:t>
            </a:fld>
            <a:endParaRPr lang="en-U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A3967CB-B673-422B-8F52-9C80622F51F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vidoemo.com/yvideo.php?i=SV9jdEpxcWuRpamxySEE&amp;operant-conditioning" TargetMode="Externa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youtube.com/watch?v=cl7jr9EVcjI&amp;feature=relate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daddytypes.com/2006/07/25/the_aircrib_bf_skinners_babyinabox.php" TargetMode="External"/><Relationship Id="rId13" Type="http://schemas.openxmlformats.org/officeDocument/2006/relationships/hyperlink" Target="http://skeptically.org/skinner/id9.html" TargetMode="External"/><Relationship Id="rId3" Type="http://schemas.openxmlformats.org/officeDocument/2006/relationships/hyperlink" Target="http://www.vidoemo.com/yvideo.php?i=SV9jdEpxcWuRpamxySEE&amp;operant-conditioning" TargetMode="External"/><Relationship Id="rId7" Type="http://schemas.openxmlformats.org/officeDocument/2006/relationships/hyperlink" Target="http://www3.niu.edu/acad/psych/Millis/History/2003/cogrev_skinner.htm" TargetMode="External"/><Relationship Id="rId12" Type="http://schemas.openxmlformats.org/officeDocument/2006/relationships/hyperlink" Target="http://en.wikipedia.org/wiki/Charles_Darwin" TargetMode="External"/><Relationship Id="rId2" Type="http://schemas.openxmlformats.org/officeDocument/2006/relationships/hyperlink" Target="http://webspace.ship.edu/cgboer/skinner.html" TargetMode="External"/><Relationship Id="rId1" Type="http://schemas.openxmlformats.org/officeDocument/2006/relationships/slideLayout" Target="../slideLayouts/slideLayout2.xml"/><Relationship Id="rId6" Type="http://schemas.openxmlformats.org/officeDocument/2006/relationships/hyperlink" Target="http://www.youtube.com/watch?v=cl7jr9EVcjI&amp;feature=related" TargetMode="External"/><Relationship Id="rId11" Type="http://schemas.openxmlformats.org/officeDocument/2006/relationships/hyperlink" Target="http://en.wikipedia.org/wiki/Ivan_Pavlov" TargetMode="External"/><Relationship Id="rId5" Type="http://schemas.openxmlformats.org/officeDocument/2006/relationships/hyperlink" Target="http://genetics.biozentrum.uniwuerzburg.de/behavior/learning/SkinnerBox.html" TargetMode="External"/><Relationship Id="rId10" Type="http://schemas.openxmlformats.org/officeDocument/2006/relationships/hyperlink" Target="http://en.wikipedia.org/wiki/John_B._Watson" TargetMode="External"/><Relationship Id="rId4" Type="http://schemas.openxmlformats.org/officeDocument/2006/relationships/hyperlink" Target="http://chiron.valdosta.edu/whuitt/col/behsys/operant.html" TargetMode="External"/><Relationship Id="rId9" Type="http://schemas.openxmlformats.org/officeDocument/2006/relationships/hyperlink" Target="http://en.wikipedia.org/wiki/Edward_Thorndik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47800"/>
            <a:ext cx="8062912" cy="1470025"/>
          </a:xfrm>
        </p:spPr>
        <p:txBody>
          <a:bodyPr>
            <a:noAutofit/>
          </a:bodyPr>
          <a:lstStyle/>
          <a:p>
            <a:pPr algn="ctr"/>
            <a:r>
              <a:rPr lang="en-US" sz="7200" dirty="0" smtClean="0"/>
              <a:t>B.F. Skinner</a:t>
            </a:r>
            <a:r>
              <a:rPr lang="en-US" sz="6600" dirty="0" smtClean="0"/>
              <a:t/>
            </a:r>
            <a:br>
              <a:rPr lang="en-US" sz="6600" dirty="0" smtClean="0"/>
            </a:br>
            <a:r>
              <a:rPr lang="en-US" sz="6600" dirty="0" smtClean="0"/>
              <a:t>Behaviorism</a:t>
            </a:r>
            <a:endParaRPr lang="en-US" sz="6600" dirty="0"/>
          </a:p>
        </p:txBody>
      </p:sp>
      <p:sp>
        <p:nvSpPr>
          <p:cNvPr id="3" name="Subtitle 2"/>
          <p:cNvSpPr>
            <a:spLocks noGrp="1"/>
          </p:cNvSpPr>
          <p:nvPr>
            <p:ph type="subTitle" idx="1"/>
          </p:nvPr>
        </p:nvSpPr>
        <p:spPr>
          <a:xfrm>
            <a:off x="533400" y="2971800"/>
            <a:ext cx="8062912" cy="1752600"/>
          </a:xfrm>
        </p:spPr>
        <p:txBody>
          <a:bodyPr>
            <a:normAutofit/>
          </a:bodyPr>
          <a:lstStyle/>
          <a:p>
            <a:pPr algn="ctr"/>
            <a:r>
              <a:rPr lang="en-US" sz="3600" dirty="0" smtClean="0"/>
              <a:t>By: Luz Valladares</a:t>
            </a:r>
            <a:endParaRPr lang="en-US" sz="3600" dirty="0"/>
          </a:p>
        </p:txBody>
      </p:sp>
      <p:pic>
        <p:nvPicPr>
          <p:cNvPr id="23554" name="Picture 2" descr="http://images.google.hn/url?source=imgres&amp;ct=tbn&amp;q=http://www.180techtips.com/quotespicts/Slide5.JPG&amp;usg=AFQjCNGaZs-L3MZMRFX9e9AwOkytFiR3kA"/>
          <p:cNvPicPr>
            <a:picLocks noChangeAspect="1" noChangeArrowheads="1"/>
          </p:cNvPicPr>
          <p:nvPr/>
        </p:nvPicPr>
        <p:blipFill>
          <a:blip r:embed="rId2" cstate="print"/>
          <a:srcRect/>
          <a:stretch>
            <a:fillRect/>
          </a:stretch>
        </p:blipFill>
        <p:spPr bwMode="auto">
          <a:xfrm>
            <a:off x="2819400" y="3810000"/>
            <a:ext cx="3657600" cy="27444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0"/>
            <a:ext cx="8229600" cy="1399032"/>
          </a:xfrm>
        </p:spPr>
        <p:txBody>
          <a:bodyPr/>
          <a:lstStyle/>
          <a:p>
            <a:r>
              <a:rPr smtClean="0"/>
              <a:t>Behaviorism</a:t>
            </a:r>
            <a:endParaRPr/>
          </a:p>
        </p:txBody>
      </p:sp>
      <p:sp>
        <p:nvSpPr>
          <p:cNvPr id="2" name="1 Marcador de contenido"/>
          <p:cNvSpPr>
            <a:spLocks noGrp="1"/>
          </p:cNvSpPr>
          <p:nvPr>
            <p:ph idx="1"/>
          </p:nvPr>
        </p:nvSpPr>
        <p:spPr>
          <a:xfrm>
            <a:off x="533400" y="1219200"/>
            <a:ext cx="8229600" cy="4572000"/>
          </a:xfrm>
        </p:spPr>
        <p:txBody>
          <a:bodyPr>
            <a:normAutofit/>
          </a:bodyPr>
          <a:lstStyle/>
          <a:p>
            <a:r>
              <a:rPr lang="en-US" sz="2400" dirty="0" smtClean="0"/>
              <a:t>Is the assumption that humans and animals can be determine by reinforcement.  They can acquire new skills by classical or operant conditioning depending of each specie. If the action has a positive outcome the organism will continue to repeat this behavior. If it is a negative outcome the organism will less repeat the behavior.</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4419599" y="4114800"/>
            <a:ext cx="2447925" cy="230393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828800" y="4011044"/>
            <a:ext cx="2057400" cy="242940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0"/>
            <a:ext cx="8229600" cy="1399032"/>
          </a:xfrm>
        </p:spPr>
        <p:txBody>
          <a:bodyPr/>
          <a:lstStyle/>
          <a:p>
            <a:r>
              <a:rPr lang="en-US" dirty="0" smtClean="0"/>
              <a:t>Operant Conditioning</a:t>
            </a:r>
            <a:endParaRPr lang="en-US" dirty="0"/>
          </a:p>
        </p:txBody>
      </p:sp>
      <p:sp>
        <p:nvSpPr>
          <p:cNvPr id="2" name="Content Placeholder 1"/>
          <p:cNvSpPr>
            <a:spLocks noGrp="1"/>
          </p:cNvSpPr>
          <p:nvPr>
            <p:ph idx="1"/>
          </p:nvPr>
        </p:nvSpPr>
        <p:spPr>
          <a:xfrm>
            <a:off x="457200" y="1219200"/>
            <a:ext cx="8229600" cy="4572000"/>
          </a:xfrm>
        </p:spPr>
        <p:txBody>
          <a:bodyPr>
            <a:normAutofit/>
          </a:bodyPr>
          <a:lstStyle/>
          <a:p>
            <a:r>
              <a:rPr lang="en-US" sz="2400" dirty="0" smtClean="0"/>
              <a:t>It describes the effect of the consequences of a particular behavior on the future occurrence of that behavior. </a:t>
            </a:r>
          </a:p>
          <a:p>
            <a:r>
              <a:rPr lang="en-US" sz="2400" dirty="0" smtClean="0"/>
              <a:t>There are four types of Operant Conditioning: </a:t>
            </a:r>
            <a:r>
              <a:rPr lang="en-US" sz="2400" b="1" dirty="0" smtClean="0"/>
              <a:t>Positive Reinforcement</a:t>
            </a:r>
            <a:r>
              <a:rPr lang="en-US" sz="2400" dirty="0" smtClean="0"/>
              <a:t>, </a:t>
            </a:r>
            <a:r>
              <a:rPr lang="en-US" sz="2400" b="1" dirty="0" smtClean="0"/>
              <a:t>Negative Reinforcement</a:t>
            </a:r>
            <a:r>
              <a:rPr lang="en-US" sz="2400" dirty="0" smtClean="0"/>
              <a:t>, </a:t>
            </a:r>
            <a:r>
              <a:rPr lang="en-US" sz="2400" b="1" dirty="0" smtClean="0"/>
              <a:t>Punishment</a:t>
            </a:r>
            <a:r>
              <a:rPr lang="en-US" sz="2400" dirty="0" smtClean="0"/>
              <a:t>, and </a:t>
            </a:r>
            <a:r>
              <a:rPr lang="en-US" sz="2400" b="1" dirty="0" smtClean="0"/>
              <a:t>Extinction</a:t>
            </a:r>
            <a:r>
              <a:rPr lang="en-US" sz="2400" dirty="0" smtClean="0"/>
              <a:t>. Both Positive and Negative Reinforcement strengthen behavior while both Punishment and Extinction weaken behavior. </a:t>
            </a:r>
          </a:p>
          <a:p>
            <a:pPr>
              <a:buNone/>
            </a:pP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2590800" y="4419600"/>
            <a:ext cx="3733800" cy="22626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0"/>
            <a:ext cx="8229600" cy="1399032"/>
          </a:xfrm>
        </p:spPr>
        <p:txBody>
          <a:bodyPr/>
          <a:lstStyle/>
          <a:p>
            <a:r>
              <a:rPr lang="es-HN" dirty="0" smtClean="0"/>
              <a:t>Positive Reinforcement</a:t>
            </a:r>
            <a:endParaRPr lang="es-HN" dirty="0"/>
          </a:p>
        </p:txBody>
      </p:sp>
      <p:sp>
        <p:nvSpPr>
          <p:cNvPr id="2" name="1 Marcador de contenido"/>
          <p:cNvSpPr>
            <a:spLocks noGrp="1"/>
          </p:cNvSpPr>
          <p:nvPr>
            <p:ph idx="1"/>
          </p:nvPr>
        </p:nvSpPr>
        <p:spPr>
          <a:xfrm>
            <a:off x="457200" y="1143000"/>
            <a:ext cx="8229600" cy="4572000"/>
          </a:xfrm>
        </p:spPr>
        <p:txBody>
          <a:bodyPr>
            <a:normAutofit/>
          </a:bodyPr>
          <a:lstStyle/>
          <a:p>
            <a:r>
              <a:rPr lang="en-US" sz="2400" dirty="0" smtClean="0"/>
              <a:t>Is a particular behavior is strengthened by the consequence of experiencing a positive condition. </a:t>
            </a:r>
          </a:p>
          <a:p>
            <a:r>
              <a:rPr lang="en-US" sz="2400" dirty="0" smtClean="0"/>
              <a:t>For example: A hungry rat presses a bar in its cage and receives food. The food is a positive condition for the hungry rat. The rat presses the bar again, and again receives food. The rat's behavior of pressing the bar is strengthened by the consequence of receiving food.</a:t>
            </a:r>
            <a:endParaRPr lang="es-HN" sz="2400" dirty="0"/>
          </a:p>
        </p:txBody>
      </p:sp>
      <p:pic>
        <p:nvPicPr>
          <p:cNvPr id="2050" name="Picture 2"/>
          <p:cNvPicPr>
            <a:picLocks noChangeAspect="1" noChangeArrowheads="1"/>
          </p:cNvPicPr>
          <p:nvPr/>
        </p:nvPicPr>
        <p:blipFill>
          <a:blip r:embed="rId2" cstate="print"/>
          <a:srcRect/>
          <a:stretch>
            <a:fillRect/>
          </a:stretch>
        </p:blipFill>
        <p:spPr bwMode="auto">
          <a:xfrm>
            <a:off x="5943600" y="3962400"/>
            <a:ext cx="2590800" cy="25617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smtClean="0"/>
              <a:t>Negative</a:t>
            </a:r>
            <a:r>
              <a:rPr lang="es-HN" dirty="0" smtClean="0"/>
              <a:t> Reinforcement</a:t>
            </a:r>
            <a:endParaRPr lang="es-HN" dirty="0"/>
          </a:p>
        </p:txBody>
      </p:sp>
      <p:sp>
        <p:nvSpPr>
          <p:cNvPr id="2" name="1 Marcador de contenido"/>
          <p:cNvSpPr>
            <a:spLocks noGrp="1"/>
          </p:cNvSpPr>
          <p:nvPr>
            <p:ph idx="1"/>
          </p:nvPr>
        </p:nvSpPr>
        <p:spPr>
          <a:xfrm>
            <a:off x="457200" y="1371600"/>
            <a:ext cx="8229600" cy="4572000"/>
          </a:xfrm>
        </p:spPr>
        <p:txBody>
          <a:bodyPr>
            <a:normAutofit/>
          </a:bodyPr>
          <a:lstStyle/>
          <a:p>
            <a:r>
              <a:rPr lang="en-US" sz="2000" dirty="0" smtClean="0"/>
              <a:t>Is a particular behavior is strengthened by the consequence of stopping or avoiding a negative condition. </a:t>
            </a:r>
          </a:p>
          <a:p>
            <a:r>
              <a:rPr lang="en-US" sz="2000" dirty="0" smtClean="0"/>
              <a:t>For example: A rat is placed in a cage and immediately receives a mild electrical shock on its feet. The shock is a negative condition for the rat. The rat presses a bar and the shock stops. The rat receives another shock, presses the bar again, and again the shock stops. The rat's behavior of pressing the bar is strengthened by the consequence of stopping the shock.</a:t>
            </a:r>
            <a:endParaRPr lang="es-HN" sz="2000" dirty="0"/>
          </a:p>
        </p:txBody>
      </p:sp>
      <p:pic>
        <p:nvPicPr>
          <p:cNvPr id="3074" name="Picture 2"/>
          <p:cNvPicPr>
            <a:picLocks noChangeAspect="1" noChangeArrowheads="1"/>
          </p:cNvPicPr>
          <p:nvPr/>
        </p:nvPicPr>
        <p:blipFill>
          <a:blip r:embed="rId2" cstate="print"/>
          <a:srcRect/>
          <a:stretch>
            <a:fillRect/>
          </a:stretch>
        </p:blipFill>
        <p:spPr bwMode="auto">
          <a:xfrm>
            <a:off x="3962400" y="4191000"/>
            <a:ext cx="3775798" cy="22881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smtClean="0"/>
              <a:t>Extinction</a:t>
            </a:r>
            <a:endParaRPr/>
          </a:p>
        </p:txBody>
      </p:sp>
      <p:sp>
        <p:nvSpPr>
          <p:cNvPr id="2" name="1 Marcador de contenido"/>
          <p:cNvSpPr>
            <a:spLocks noGrp="1"/>
          </p:cNvSpPr>
          <p:nvPr>
            <p:ph idx="1"/>
          </p:nvPr>
        </p:nvSpPr>
        <p:spPr>
          <a:xfrm>
            <a:off x="457200" y="1295400"/>
            <a:ext cx="8229600" cy="4572000"/>
          </a:xfrm>
        </p:spPr>
        <p:txBody>
          <a:bodyPr>
            <a:normAutofit/>
          </a:bodyPr>
          <a:lstStyle/>
          <a:p>
            <a:r>
              <a:rPr lang="en-US" sz="2000" dirty="0" smtClean="0"/>
              <a:t>Is a particular behavior is weakened by the consequence of not experiencing a positive condition or stopping a negative condition.</a:t>
            </a:r>
          </a:p>
          <a:p>
            <a:r>
              <a:rPr lang="en-US" sz="2000" dirty="0" smtClean="0"/>
              <a:t> For example: A rat presses a bar in its cage and nothing happens. Neither a positive or a negative condition exists for the rat. The rat presses the bar again and again nothing happens. The rat's behavior of pressing the bar is weakened by the consequence of not experiencing anything positive or stopping anything negative.</a:t>
            </a:r>
            <a:endParaRPr lang="es-HN" sz="2000" dirty="0"/>
          </a:p>
        </p:txBody>
      </p:sp>
      <p:pic>
        <p:nvPicPr>
          <p:cNvPr id="5122" name="Picture 2"/>
          <p:cNvPicPr>
            <a:picLocks noChangeAspect="1" noChangeArrowheads="1"/>
          </p:cNvPicPr>
          <p:nvPr/>
        </p:nvPicPr>
        <p:blipFill>
          <a:blip r:embed="rId2" cstate="print"/>
          <a:srcRect/>
          <a:stretch>
            <a:fillRect/>
          </a:stretch>
        </p:blipFill>
        <p:spPr bwMode="auto">
          <a:xfrm>
            <a:off x="4419600" y="4191000"/>
            <a:ext cx="2895600" cy="24428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smtClean="0"/>
              <a:t>Punishment</a:t>
            </a:r>
            <a:endParaRPr/>
          </a:p>
        </p:txBody>
      </p:sp>
      <p:sp>
        <p:nvSpPr>
          <p:cNvPr id="2" name="1 Marcador de contenido"/>
          <p:cNvSpPr>
            <a:spLocks noGrp="1"/>
          </p:cNvSpPr>
          <p:nvPr>
            <p:ph idx="1"/>
          </p:nvPr>
        </p:nvSpPr>
        <p:spPr>
          <a:xfrm>
            <a:off x="457200" y="1371600"/>
            <a:ext cx="8229600" cy="4572000"/>
          </a:xfrm>
        </p:spPr>
        <p:txBody>
          <a:bodyPr>
            <a:normAutofit/>
          </a:bodyPr>
          <a:lstStyle/>
          <a:p>
            <a:r>
              <a:rPr lang="en-US" sz="2000" dirty="0" smtClean="0"/>
              <a:t>Is a particular behavior which is weakened by the consequence of experiencing a negative condition. </a:t>
            </a:r>
          </a:p>
          <a:p>
            <a:r>
              <a:rPr lang="en-US" sz="2000" dirty="0" smtClean="0"/>
              <a:t>For example: A rat presses a bar in its cage and receives a mild electrical shock on its feet. The shock is a negative condition for the rat. The rat presses the bar again and again receives a shock. The rat's behavior of pressing the bar is weakened by the consequence of receiving a shock.</a:t>
            </a:r>
            <a:endParaRPr lang="es-HN" sz="2000" dirty="0"/>
          </a:p>
        </p:txBody>
      </p:sp>
      <p:pic>
        <p:nvPicPr>
          <p:cNvPr id="4098" name="Picture 2"/>
          <p:cNvPicPr>
            <a:picLocks noChangeAspect="1" noChangeArrowheads="1"/>
          </p:cNvPicPr>
          <p:nvPr/>
        </p:nvPicPr>
        <p:blipFill>
          <a:blip r:embed="rId2" cstate="print"/>
          <a:srcRect/>
          <a:stretch>
            <a:fillRect/>
          </a:stretch>
        </p:blipFill>
        <p:spPr bwMode="auto">
          <a:xfrm>
            <a:off x="2286000" y="3810000"/>
            <a:ext cx="3886200" cy="28313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HN" dirty="0" smtClean="0"/>
              <a:t>Rules in </a:t>
            </a:r>
            <a:r>
              <a:rPr smtClean="0"/>
              <a:t>Analyzing</a:t>
            </a:r>
            <a:r>
              <a:rPr lang="es-HN" dirty="0" smtClean="0"/>
              <a:t> </a:t>
            </a:r>
            <a:r>
              <a:rPr smtClean="0"/>
              <a:t>Examples</a:t>
            </a:r>
            <a:endParaRPr/>
          </a:p>
        </p:txBody>
      </p:sp>
      <p:sp>
        <p:nvSpPr>
          <p:cNvPr id="2" name="1 Marcador de contenido"/>
          <p:cNvSpPr>
            <a:spLocks noGrp="1"/>
          </p:cNvSpPr>
          <p:nvPr>
            <p:ph idx="1"/>
          </p:nvPr>
        </p:nvSpPr>
        <p:spPr/>
        <p:txBody>
          <a:bodyPr>
            <a:normAutofit/>
          </a:bodyPr>
          <a:lstStyle/>
          <a:p>
            <a:r>
              <a:rPr lang="en-US" sz="2000" b="1" dirty="0" smtClean="0"/>
              <a:t>The following questions can help in determining whether operant conditioning has occurred.</a:t>
            </a:r>
          </a:p>
          <a:p>
            <a:r>
              <a:rPr lang="en-US" sz="1800" dirty="0" smtClean="0"/>
              <a:t>A. What behavior in the example was increased or decreased?</a:t>
            </a:r>
          </a:p>
          <a:p>
            <a:r>
              <a:rPr lang="en-US" sz="1800" dirty="0" smtClean="0"/>
              <a:t>B. Was the behavior increased (if yes, the process has the be either positive or negative reinforcement), or decreased (if the behavior was decreased the process is either response cost or punishment).</a:t>
            </a:r>
          </a:p>
          <a:p>
            <a:endParaRPr lang="es-HN" sz="2000" dirty="0"/>
          </a:p>
        </p:txBody>
      </p:sp>
      <p:pic>
        <p:nvPicPr>
          <p:cNvPr id="2050" name="Picture 2"/>
          <p:cNvPicPr>
            <a:picLocks noChangeAspect="1" noChangeArrowheads="1"/>
          </p:cNvPicPr>
          <p:nvPr/>
        </p:nvPicPr>
        <p:blipFill>
          <a:blip r:embed="rId2" cstate="print"/>
          <a:srcRect/>
          <a:stretch>
            <a:fillRect/>
          </a:stretch>
        </p:blipFill>
        <p:spPr bwMode="auto">
          <a:xfrm>
            <a:off x="3200400" y="3886200"/>
            <a:ext cx="1981200" cy="28052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85800"/>
            <a:ext cx="8229600" cy="5410200"/>
          </a:xfrm>
        </p:spPr>
        <p:txBody>
          <a:bodyPr/>
          <a:lstStyle/>
          <a:p>
            <a:r>
              <a:rPr lang="en-US" sz="2400" dirty="0" smtClean="0"/>
              <a:t>C. What was the consequence / stimulus that followed the behavior in the example?</a:t>
            </a:r>
          </a:p>
          <a:p>
            <a:r>
              <a:rPr lang="en-US" sz="2400" dirty="0" smtClean="0"/>
              <a:t>D. Was the consequence / stimulus added or removed? If added the process was either positive reinforcement or punishment. If it was subtracted, the process was either negative reinforcement or response cost.</a:t>
            </a:r>
          </a:p>
          <a:p>
            <a:endParaRPr lang="es-HN" dirty="0"/>
          </a:p>
        </p:txBody>
      </p:sp>
      <p:pic>
        <p:nvPicPr>
          <p:cNvPr id="3074" name="Picture 2"/>
          <p:cNvPicPr>
            <a:picLocks noChangeAspect="1" noChangeArrowheads="1"/>
          </p:cNvPicPr>
          <p:nvPr/>
        </p:nvPicPr>
        <p:blipFill>
          <a:blip r:embed="rId2" cstate="print"/>
          <a:srcRect/>
          <a:stretch>
            <a:fillRect/>
          </a:stretch>
        </p:blipFill>
        <p:spPr bwMode="auto">
          <a:xfrm>
            <a:off x="3657600" y="3124200"/>
            <a:ext cx="2438400" cy="36263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smtClean="0"/>
              <a:t>Operant</a:t>
            </a:r>
            <a:r>
              <a:rPr lang="es-HN" dirty="0" smtClean="0"/>
              <a:t> </a:t>
            </a:r>
            <a:r>
              <a:rPr smtClean="0"/>
              <a:t>Conditioning</a:t>
            </a:r>
            <a:endParaRPr/>
          </a:p>
        </p:txBody>
      </p:sp>
      <p:sp>
        <p:nvSpPr>
          <p:cNvPr id="2" name="1 Marcador de contenido"/>
          <p:cNvSpPr>
            <a:spLocks noGrp="1"/>
          </p:cNvSpPr>
          <p:nvPr>
            <p:ph idx="1"/>
          </p:nvPr>
        </p:nvSpPr>
        <p:spPr>
          <a:xfrm>
            <a:off x="457200" y="1447800"/>
            <a:ext cx="8229600" cy="4953000"/>
          </a:xfrm>
        </p:spPr>
        <p:txBody>
          <a:bodyPr>
            <a:normAutofit fontScale="85000" lnSpcReduction="20000"/>
          </a:bodyPr>
          <a:lstStyle/>
          <a:p>
            <a:r>
              <a:rPr lang="en-US" sz="2800" dirty="0" smtClean="0"/>
              <a:t>Other types of response can be measured nose poking at a moving panel, or hopping on a treadle both often used when testing birds rather than rats. And of course all kinds of discriminative stimuli may be used. </a:t>
            </a:r>
            <a:endParaRPr lang="en-US" sz="2800" dirty="0" smtClean="0">
              <a:hlinkClick r:id="rId2"/>
            </a:endParaRPr>
          </a:p>
          <a:p>
            <a:endParaRPr lang="en-US" sz="2800" dirty="0" smtClean="0">
              <a:hlinkClick r:id="rId2"/>
            </a:endParaRPr>
          </a:p>
          <a:p>
            <a:endParaRPr lang="en-US" sz="2800" dirty="0" smtClean="0">
              <a:hlinkClick r:id="rId2"/>
            </a:endParaRPr>
          </a:p>
          <a:p>
            <a:endParaRPr lang="en-US" sz="2800" dirty="0" smtClean="0">
              <a:hlinkClick r:id="rId2"/>
            </a:endParaRPr>
          </a:p>
          <a:p>
            <a:endParaRPr lang="en-US" sz="2800" dirty="0" smtClean="0">
              <a:hlinkClick r:id="rId2"/>
            </a:endParaRPr>
          </a:p>
          <a:p>
            <a:endParaRPr lang="en-US" sz="2800" dirty="0" smtClean="0">
              <a:hlinkClick r:id="rId2"/>
            </a:endParaRPr>
          </a:p>
          <a:p>
            <a:endParaRPr lang="en-US" sz="1800" dirty="0" smtClean="0">
              <a:hlinkClick r:id="rId2"/>
            </a:endParaRPr>
          </a:p>
          <a:p>
            <a:endParaRPr lang="en-US" sz="1800" dirty="0" smtClean="0">
              <a:hlinkClick r:id="rId2"/>
            </a:endParaRPr>
          </a:p>
          <a:p>
            <a:endParaRPr lang="en-US" sz="1800" dirty="0" smtClean="0">
              <a:hlinkClick r:id="rId2"/>
            </a:endParaRPr>
          </a:p>
          <a:p>
            <a:endParaRPr lang="en-US" sz="1800" dirty="0" smtClean="0">
              <a:hlinkClick r:id="rId2"/>
            </a:endParaRPr>
          </a:p>
          <a:p>
            <a:r>
              <a:rPr lang="en-US" sz="1800" dirty="0" smtClean="0">
                <a:hlinkClick r:id="rId2"/>
              </a:rPr>
              <a:t>http://www.vidoemo.com/yvideo.php?i=SV9jdEpxcWuRpamxySEE&amp;operant-conditioning</a:t>
            </a:r>
            <a:endParaRPr lang="en-US" sz="1800" dirty="0" smtClean="0"/>
          </a:p>
          <a:p>
            <a:endParaRPr lang="es-HN" dirty="0"/>
          </a:p>
        </p:txBody>
      </p:sp>
      <p:pic>
        <p:nvPicPr>
          <p:cNvPr id="6146" name="Picture 2"/>
          <p:cNvPicPr>
            <a:picLocks noChangeAspect="1" noChangeArrowheads="1"/>
          </p:cNvPicPr>
          <p:nvPr/>
        </p:nvPicPr>
        <p:blipFill>
          <a:blip r:embed="rId3" cstate="print"/>
          <a:srcRect/>
          <a:stretch>
            <a:fillRect/>
          </a:stretch>
        </p:blipFill>
        <p:spPr bwMode="auto">
          <a:xfrm>
            <a:off x="1828800" y="3048000"/>
            <a:ext cx="2514600" cy="2245864"/>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cstate="print"/>
          <a:srcRect/>
          <a:stretch>
            <a:fillRect/>
          </a:stretch>
        </p:blipFill>
        <p:spPr bwMode="auto">
          <a:xfrm>
            <a:off x="5181600" y="2971800"/>
            <a:ext cx="2057400" cy="23774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smtClean="0"/>
              <a:t>Skinner</a:t>
            </a:r>
            <a:r>
              <a:rPr lang="es-HN" dirty="0" smtClean="0"/>
              <a:t> Box</a:t>
            </a:r>
            <a:endParaRPr lang="es-HN" dirty="0"/>
          </a:p>
        </p:txBody>
      </p:sp>
      <p:sp>
        <p:nvSpPr>
          <p:cNvPr id="2" name="1 Marcador de contenido"/>
          <p:cNvSpPr>
            <a:spLocks noGrp="1"/>
          </p:cNvSpPr>
          <p:nvPr>
            <p:ph idx="1"/>
          </p:nvPr>
        </p:nvSpPr>
        <p:spPr>
          <a:xfrm>
            <a:off x="381000" y="990600"/>
            <a:ext cx="8229600" cy="5562600"/>
          </a:xfrm>
        </p:spPr>
        <p:txBody>
          <a:bodyPr>
            <a:normAutofit fontScale="62500" lnSpcReduction="20000"/>
          </a:bodyPr>
          <a:lstStyle/>
          <a:p>
            <a:endParaRPr lang="es-HN" sz="3100" dirty="0" smtClean="0">
              <a:hlinkClick r:id="rId2"/>
            </a:endParaRPr>
          </a:p>
          <a:p>
            <a:r>
              <a:rPr lang="en-US" sz="3200" dirty="0" smtClean="0"/>
              <a:t>A Skinner box typically contains one or more levers which an animal can press, one or more stimulus lights and one or more places in which reinforcers like food can be delivered. The animal's presses, on the levers it can be detected and recorded and a contingency between these presses, the state of the stimulus lights and the delivery of reinforcement can be set up, all automatically. It deliver punishers like electric shock through the floor of the chamber. </a:t>
            </a:r>
            <a:endParaRPr lang="es-HN" sz="3200" dirty="0" smtClean="0">
              <a:hlinkClick r:id="rId2"/>
            </a:endParaRPr>
          </a:p>
          <a:p>
            <a:endParaRPr lang="es-HN" dirty="0" smtClean="0">
              <a:hlinkClick r:id="rId2"/>
            </a:endParaRPr>
          </a:p>
          <a:p>
            <a:endParaRPr lang="es-HN" dirty="0" smtClean="0">
              <a:hlinkClick r:id="rId2"/>
            </a:endParaRPr>
          </a:p>
          <a:p>
            <a:endParaRPr lang="es-HN" dirty="0" smtClean="0">
              <a:hlinkClick r:id="rId2"/>
            </a:endParaRPr>
          </a:p>
          <a:p>
            <a:endParaRPr lang="es-HN" dirty="0" smtClean="0">
              <a:hlinkClick r:id="rId2"/>
            </a:endParaRPr>
          </a:p>
          <a:p>
            <a:endParaRPr lang="es-HN" dirty="0" smtClean="0">
              <a:hlinkClick r:id="rId2"/>
            </a:endParaRPr>
          </a:p>
          <a:p>
            <a:endParaRPr lang="es-HN" dirty="0" smtClean="0">
              <a:hlinkClick r:id="rId2"/>
            </a:endParaRPr>
          </a:p>
          <a:p>
            <a:endParaRPr lang="es-HN" dirty="0" smtClean="0">
              <a:hlinkClick r:id="rId2"/>
            </a:endParaRPr>
          </a:p>
          <a:p>
            <a:endParaRPr lang="es-HN" sz="4000" dirty="0" smtClean="0">
              <a:hlinkClick r:id="rId2"/>
            </a:endParaRPr>
          </a:p>
          <a:p>
            <a:r>
              <a:rPr lang="es-HN" sz="3600" dirty="0" smtClean="0">
                <a:hlinkClick r:id="rId2"/>
              </a:rPr>
              <a:t>http://www.youtube.com/watch?v=cl7jr9EVcjI&amp;feature=related</a:t>
            </a:r>
            <a:endParaRPr lang="es-HN" sz="3600" dirty="0" smtClean="0"/>
          </a:p>
          <a:p>
            <a:endParaRPr lang="es-HN" dirty="0"/>
          </a:p>
        </p:txBody>
      </p:sp>
      <p:pic>
        <p:nvPicPr>
          <p:cNvPr id="1026" name="Picture 2"/>
          <p:cNvPicPr>
            <a:picLocks noChangeAspect="1" noChangeArrowheads="1"/>
          </p:cNvPicPr>
          <p:nvPr/>
        </p:nvPicPr>
        <p:blipFill>
          <a:blip r:embed="rId3" cstate="print"/>
          <a:srcRect/>
          <a:stretch>
            <a:fillRect/>
          </a:stretch>
        </p:blipFill>
        <p:spPr bwMode="auto">
          <a:xfrm>
            <a:off x="3276600" y="3581400"/>
            <a:ext cx="3048000" cy="203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Biography</a:t>
            </a:r>
            <a:endParaRPr lang="en-US" dirty="0"/>
          </a:p>
        </p:txBody>
      </p:sp>
      <p:sp>
        <p:nvSpPr>
          <p:cNvPr id="2" name="Content Placeholder 1"/>
          <p:cNvSpPr>
            <a:spLocks noGrp="1"/>
          </p:cNvSpPr>
          <p:nvPr>
            <p:ph idx="1"/>
          </p:nvPr>
        </p:nvSpPr>
        <p:spPr>
          <a:xfrm>
            <a:off x="381000" y="1447800"/>
            <a:ext cx="8229600" cy="4572000"/>
          </a:xfrm>
        </p:spPr>
        <p:txBody>
          <a:bodyPr numCol="1">
            <a:normAutofit/>
          </a:bodyPr>
          <a:lstStyle/>
          <a:p>
            <a:r>
              <a:rPr lang="en-US" sz="2100" dirty="0" smtClean="0"/>
              <a:t>Burrhus Frederic Skinner was born on March 20, 1904, in the small Pennsylvania town of Susquehanna.  His father was a lawyer, and his mother a strong and intelligent housewife. </a:t>
            </a:r>
          </a:p>
          <a:p>
            <a:r>
              <a:rPr lang="en-US" sz="2100" dirty="0" err="1" smtClean="0"/>
              <a:t>Burrhus</a:t>
            </a:r>
            <a:r>
              <a:rPr lang="en-US" sz="2100" dirty="0" smtClean="0"/>
              <a:t> was an active, out-going boy who loved the outdoors and building things, and actually enjoyed school.  His life was not without its tragedies, however.  In particular, his brother died at the age of 16 of a cerebral aneurysm. </a:t>
            </a:r>
          </a:p>
          <a:p>
            <a:endParaRPr lang="en-US" dirty="0"/>
          </a:p>
        </p:txBody>
      </p:sp>
      <p:pic>
        <p:nvPicPr>
          <p:cNvPr id="28674" name="Picture 2" descr="http://images.google.hn/url?source=imgres&amp;ct=tbn&amp;q=http://www.depweb.state.pa.us/justforkids/lib/justforkids/SusquehannaChesape.jpg&amp;usg=AFQjCNGQwbAsFU0Xff-GW_Cg27e1NwRvVg"/>
          <p:cNvPicPr>
            <a:picLocks noChangeAspect="1" noChangeArrowheads="1"/>
          </p:cNvPicPr>
          <p:nvPr/>
        </p:nvPicPr>
        <p:blipFill>
          <a:blip r:embed="rId2" cstate="print"/>
          <a:srcRect/>
          <a:stretch>
            <a:fillRect/>
          </a:stretch>
        </p:blipFill>
        <p:spPr bwMode="auto">
          <a:xfrm>
            <a:off x="6705600" y="3886200"/>
            <a:ext cx="2057400" cy="2696965"/>
          </a:xfrm>
          <a:prstGeom prst="rect">
            <a:avLst/>
          </a:prstGeom>
          <a:noFill/>
        </p:spPr>
      </p:pic>
      <p:pic>
        <p:nvPicPr>
          <p:cNvPr id="28676" name="Picture 4" descr="http://images.google.hn/url?source=imgres&amp;ct=tbn&amp;q=http://www.jsu.edu/news/july_dec2004/Susquehanna-River-large.jpg&amp;usg=AFQjCNHfRhrVF3K4NpvPJvW_S8Ks1JvRuw"/>
          <p:cNvPicPr>
            <a:picLocks noChangeAspect="1" noChangeArrowheads="1"/>
          </p:cNvPicPr>
          <p:nvPr/>
        </p:nvPicPr>
        <p:blipFill>
          <a:blip r:embed="rId3" cstate="print"/>
          <a:srcRect/>
          <a:stretch>
            <a:fillRect/>
          </a:stretch>
        </p:blipFill>
        <p:spPr bwMode="auto">
          <a:xfrm>
            <a:off x="2057400" y="4191000"/>
            <a:ext cx="3505200" cy="234857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381000"/>
            <a:ext cx="6019800" cy="1856232"/>
          </a:xfrm>
        </p:spPr>
        <p:txBody>
          <a:bodyPr>
            <a:normAutofit fontScale="90000"/>
          </a:bodyPr>
          <a:lstStyle/>
          <a:p>
            <a:r>
              <a:rPr lang="en-US" dirty="0" smtClean="0"/>
              <a:t>Why Skinner is not a Cognitive Psychologist</a:t>
            </a:r>
            <a:endParaRPr lang="en-US" dirty="0"/>
          </a:p>
        </p:txBody>
      </p:sp>
      <p:sp>
        <p:nvSpPr>
          <p:cNvPr id="3" name="2 Marcador de contenido"/>
          <p:cNvSpPr>
            <a:spLocks noGrp="1"/>
          </p:cNvSpPr>
          <p:nvPr>
            <p:ph idx="1"/>
          </p:nvPr>
        </p:nvSpPr>
        <p:spPr>
          <a:xfrm>
            <a:off x="304800" y="1905000"/>
            <a:ext cx="6629400" cy="4572000"/>
          </a:xfrm>
        </p:spPr>
        <p:txBody>
          <a:bodyPr>
            <a:noAutofit/>
          </a:bodyPr>
          <a:lstStyle/>
          <a:p>
            <a:pPr>
              <a:buNone/>
            </a:pPr>
            <a:endParaRPr lang="en-US" sz="1800" dirty="0" smtClean="0"/>
          </a:p>
          <a:p>
            <a:r>
              <a:rPr lang="en-US" sz="2000" dirty="0" smtClean="0"/>
              <a:t>The variables of which human behavior is a function lie in the environment. We distinguish between (1) the selective action of that environment during the evolution of the species, (2) its effect in shaping and maintaining the repertoire of behavior which converts each member of the species into a person, and (3) its role as the occasion upon which behavior occurs. Cognitive psychologists study these relations between organism and environment, but they seldom deal with them directly. Instead they invent internal surro­gates which become the subject matter of their science</a:t>
            </a:r>
            <a:r>
              <a:rPr lang="en-US" sz="2400" dirty="0" smtClean="0"/>
              <a:t>.</a:t>
            </a:r>
            <a:endParaRPr lang="es-HN" sz="2400" dirty="0"/>
          </a:p>
        </p:txBody>
      </p:sp>
      <p:pic>
        <p:nvPicPr>
          <p:cNvPr id="8194" name="Picture 2"/>
          <p:cNvPicPr>
            <a:picLocks noChangeAspect="1" noChangeArrowheads="1"/>
          </p:cNvPicPr>
          <p:nvPr/>
        </p:nvPicPr>
        <p:blipFill>
          <a:blip r:embed="rId2" cstate="print"/>
          <a:srcRect/>
          <a:stretch>
            <a:fillRect/>
          </a:stretch>
        </p:blipFill>
        <p:spPr bwMode="auto">
          <a:xfrm>
            <a:off x="6705599" y="381000"/>
            <a:ext cx="1939131"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0"/>
            <a:ext cx="8229600" cy="1399032"/>
          </a:xfrm>
        </p:spPr>
        <p:txBody>
          <a:bodyPr/>
          <a:lstStyle/>
          <a:p>
            <a:r>
              <a:rPr lang="en-US" dirty="0" smtClean="0"/>
              <a:t>Skinner Quotes</a:t>
            </a:r>
            <a:endParaRPr lang="en-US" dirty="0"/>
          </a:p>
        </p:txBody>
      </p:sp>
      <p:sp>
        <p:nvSpPr>
          <p:cNvPr id="3" name="2 Marcador de contenido"/>
          <p:cNvSpPr>
            <a:spLocks noGrp="1"/>
          </p:cNvSpPr>
          <p:nvPr>
            <p:ph idx="1"/>
          </p:nvPr>
        </p:nvSpPr>
        <p:spPr>
          <a:xfrm>
            <a:off x="457200" y="1066800"/>
            <a:ext cx="8229600" cy="5388008"/>
          </a:xfrm>
        </p:spPr>
        <p:txBody>
          <a:bodyPr>
            <a:normAutofit fontScale="47500" lnSpcReduction="20000"/>
          </a:bodyPr>
          <a:lstStyle/>
          <a:p>
            <a:pPr>
              <a:buNone/>
            </a:pPr>
            <a:r>
              <a:rPr lang="en-US" sz="3400" dirty="0" smtClean="0"/>
              <a:t>I did not direct my life. I didn't design it. I never </a:t>
            </a:r>
          </a:p>
          <a:p>
            <a:pPr>
              <a:buNone/>
            </a:pPr>
            <a:r>
              <a:rPr lang="en-US" sz="3400" dirty="0" smtClean="0"/>
              <a:t>made decisions. Things always came up and made </a:t>
            </a:r>
          </a:p>
          <a:p>
            <a:pPr>
              <a:buNone/>
            </a:pPr>
            <a:r>
              <a:rPr lang="en-US" sz="3400" dirty="0" smtClean="0"/>
              <a:t>them for me. That's what life is.</a:t>
            </a:r>
          </a:p>
          <a:p>
            <a:pPr>
              <a:buNone/>
            </a:pPr>
            <a:r>
              <a:rPr lang="en-US" sz="3400" dirty="0" smtClean="0"/>
              <a:t> </a:t>
            </a:r>
          </a:p>
          <a:p>
            <a:pPr>
              <a:buNone/>
            </a:pPr>
            <a:r>
              <a:rPr lang="en-US" sz="3400" dirty="0" smtClean="0"/>
              <a:t>Education is what survives when what has been</a:t>
            </a:r>
          </a:p>
          <a:p>
            <a:pPr>
              <a:buNone/>
            </a:pPr>
            <a:r>
              <a:rPr lang="en-US" sz="3400" dirty="0" smtClean="0"/>
              <a:t> learned has been forgotten.</a:t>
            </a:r>
          </a:p>
          <a:p>
            <a:pPr>
              <a:buNone/>
            </a:pPr>
            <a:r>
              <a:rPr lang="en-US" sz="3400" dirty="0" smtClean="0"/>
              <a:t> </a:t>
            </a:r>
          </a:p>
          <a:p>
            <a:pPr>
              <a:buNone/>
            </a:pPr>
            <a:r>
              <a:rPr lang="en-US" sz="3400" dirty="0" smtClean="0"/>
              <a:t>The real problem is not whether machines think but </a:t>
            </a:r>
          </a:p>
          <a:p>
            <a:pPr>
              <a:buNone/>
            </a:pPr>
            <a:r>
              <a:rPr lang="en-US" sz="3400" dirty="0" smtClean="0"/>
              <a:t>whether men do.</a:t>
            </a:r>
          </a:p>
          <a:p>
            <a:pPr>
              <a:buNone/>
            </a:pPr>
            <a:r>
              <a:rPr lang="en-US" sz="3400" dirty="0" smtClean="0"/>
              <a:t> </a:t>
            </a:r>
          </a:p>
          <a:p>
            <a:pPr>
              <a:buNone/>
            </a:pPr>
            <a:r>
              <a:rPr lang="en-US" sz="3400" dirty="0" smtClean="0"/>
              <a:t>Better contraceptives will control population only if </a:t>
            </a:r>
          </a:p>
          <a:p>
            <a:pPr>
              <a:buNone/>
            </a:pPr>
            <a:r>
              <a:rPr lang="en-US" sz="3400" dirty="0" smtClean="0"/>
              <a:t>people will use them.  A nuclear holocaust can be </a:t>
            </a:r>
          </a:p>
          <a:p>
            <a:pPr>
              <a:buNone/>
            </a:pPr>
            <a:r>
              <a:rPr lang="en-US" sz="3400" dirty="0" smtClean="0"/>
              <a:t>prevented only if the conditions under which nations </a:t>
            </a:r>
          </a:p>
          <a:p>
            <a:pPr>
              <a:buNone/>
            </a:pPr>
            <a:r>
              <a:rPr lang="en-US" sz="3400" dirty="0" smtClean="0"/>
              <a:t>make war can be changed.  The environment will </a:t>
            </a:r>
          </a:p>
          <a:p>
            <a:pPr>
              <a:buNone/>
            </a:pPr>
            <a:r>
              <a:rPr lang="en-US" sz="3400" dirty="0" smtClean="0"/>
              <a:t>continue to deteriorate until pollution practices are</a:t>
            </a:r>
          </a:p>
          <a:p>
            <a:pPr>
              <a:buNone/>
            </a:pPr>
            <a:r>
              <a:rPr lang="en-US" sz="3400" dirty="0" smtClean="0"/>
              <a:t> abandoned.  We need to make vast changes in </a:t>
            </a:r>
          </a:p>
          <a:p>
            <a:pPr>
              <a:buNone/>
            </a:pPr>
            <a:r>
              <a:rPr lang="en-US" sz="3400" dirty="0" smtClean="0"/>
              <a:t>human behavior.  </a:t>
            </a:r>
          </a:p>
          <a:p>
            <a:pPr>
              <a:buNone/>
            </a:pPr>
            <a:r>
              <a:rPr lang="en-US" sz="3400" dirty="0" smtClean="0"/>
              <a:t>Skinner, Beyond Freedom and Dignity (1971)</a:t>
            </a:r>
          </a:p>
          <a:p>
            <a:pPr>
              <a:buNone/>
            </a:pPr>
            <a:r>
              <a:rPr lang="en-US" sz="3400" dirty="0" smtClean="0"/>
              <a:t> </a:t>
            </a:r>
          </a:p>
          <a:p>
            <a:r>
              <a:rPr lang="en-US" sz="3400" dirty="0" smtClean="0"/>
              <a:t>He emphasized that he had come to Watson through Russell, and he did not read Russell’s sustained analysis of Watson’s behaviorism (1925) until early in 1928. Daniel </a:t>
            </a:r>
            <a:r>
              <a:rPr lang="en-US" sz="3400" dirty="0" err="1" smtClean="0"/>
              <a:t>Bjork</a:t>
            </a:r>
            <a:r>
              <a:rPr lang="en-US" sz="3400" dirty="0" smtClean="0"/>
              <a:t>, b.f. skinner, a life, p. 61.</a:t>
            </a:r>
          </a:p>
          <a:p>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5943600" y="533400"/>
            <a:ext cx="2743200" cy="3892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1399032"/>
          </a:xfrm>
        </p:spPr>
        <p:txBody>
          <a:bodyPr/>
          <a:lstStyle/>
          <a:p>
            <a:r>
              <a:rPr lang="en-US" dirty="0" smtClean="0"/>
              <a:t>Bibliography</a:t>
            </a:r>
            <a:endParaRPr lang="en-US" dirty="0"/>
          </a:p>
        </p:txBody>
      </p:sp>
      <p:sp>
        <p:nvSpPr>
          <p:cNvPr id="2" name="Content Placeholder 1"/>
          <p:cNvSpPr>
            <a:spLocks noGrp="1"/>
          </p:cNvSpPr>
          <p:nvPr>
            <p:ph idx="1"/>
          </p:nvPr>
        </p:nvSpPr>
        <p:spPr>
          <a:xfrm>
            <a:off x="152400" y="1066800"/>
            <a:ext cx="8686800" cy="4953000"/>
          </a:xfrm>
        </p:spPr>
        <p:txBody>
          <a:bodyPr>
            <a:normAutofit/>
          </a:bodyPr>
          <a:lstStyle/>
          <a:p>
            <a:r>
              <a:rPr lang="en-US" sz="1800" dirty="0" smtClean="0">
                <a:hlinkClick r:id="rId2"/>
              </a:rPr>
              <a:t>http://webspace.ship.edu/cgboer/skinner.html</a:t>
            </a:r>
            <a:endParaRPr lang="en-US" sz="1800" dirty="0" smtClean="0"/>
          </a:p>
          <a:p>
            <a:r>
              <a:rPr lang="en-US" sz="1800" dirty="0" smtClean="0">
                <a:hlinkClick r:id="rId3"/>
              </a:rPr>
              <a:t>http://www.vidoemo.com/yvideo.php?i=SV9jdEpxcWuRpamxySEE&amp;operant-conditioning</a:t>
            </a:r>
            <a:endParaRPr lang="en-US" sz="1800" dirty="0" smtClean="0"/>
          </a:p>
          <a:p>
            <a:r>
              <a:rPr lang="en-US" sz="1800" dirty="0" smtClean="0">
                <a:hlinkClick r:id="rId4"/>
              </a:rPr>
              <a:t>http://chiron.valdosta.edu/whuitt/col/behsys/operant.html</a:t>
            </a:r>
            <a:endParaRPr lang="en-US" sz="1800" dirty="0" smtClean="0"/>
          </a:p>
          <a:p>
            <a:r>
              <a:rPr lang="en-US" sz="1800" dirty="0" smtClean="0">
                <a:hlinkClick r:id="rId5"/>
              </a:rPr>
              <a:t>http://genetics.biozentrum.uniwuerzburg.de/behavior//learning/SkinnerBox.html</a:t>
            </a:r>
            <a:endParaRPr lang="en-US" sz="1800" dirty="0" smtClean="0"/>
          </a:p>
          <a:p>
            <a:r>
              <a:rPr lang="es-HN" sz="1800" dirty="0" smtClean="0">
                <a:hlinkClick r:id="rId6"/>
              </a:rPr>
              <a:t>http://www.youtube.com/watch?v=cl7jr9EVcjI&amp;feature=related</a:t>
            </a:r>
            <a:endParaRPr lang="es-HN" sz="1800" dirty="0" smtClean="0"/>
          </a:p>
          <a:p>
            <a:r>
              <a:rPr lang="es-HN" sz="1800" dirty="0" smtClean="0">
                <a:hlinkClick r:id="rId7"/>
              </a:rPr>
              <a:t>http://www3.niu.edu/acad/psych/Millis/History/2003/cogrev_skinner.htm</a:t>
            </a:r>
            <a:endParaRPr lang="es-HN" sz="1800" dirty="0" smtClean="0"/>
          </a:p>
          <a:p>
            <a:r>
              <a:rPr lang="es-HN" sz="1800" dirty="0" smtClean="0">
                <a:hlinkClick r:id="rId8"/>
              </a:rPr>
              <a:t>http://daddytypes.com/2006/07/25/the_aircrib_bf_skinners_babyinabox.php</a:t>
            </a:r>
            <a:endParaRPr lang="es-HN" sz="1800" dirty="0" smtClean="0"/>
          </a:p>
          <a:p>
            <a:r>
              <a:rPr lang="es-HN" sz="1800" dirty="0" smtClean="0">
                <a:hlinkClick r:id="rId9"/>
              </a:rPr>
              <a:t>http://en.wikipedia.org/wiki/Edward_Thorndike</a:t>
            </a:r>
            <a:endParaRPr lang="es-HN" sz="1800" dirty="0" smtClean="0"/>
          </a:p>
          <a:p>
            <a:r>
              <a:rPr lang="es-HN" sz="1800" dirty="0" smtClean="0">
                <a:hlinkClick r:id="rId10"/>
              </a:rPr>
              <a:t>http://en.wikipedia.org/wiki/John_B._Watson</a:t>
            </a:r>
            <a:endParaRPr lang="es-HN" sz="1800" dirty="0" smtClean="0"/>
          </a:p>
          <a:p>
            <a:r>
              <a:rPr lang="es-HN" sz="1800" dirty="0" smtClean="0">
                <a:hlinkClick r:id="rId11"/>
              </a:rPr>
              <a:t>http://en.wikipedia.org/wiki/Ivan_Pavlov</a:t>
            </a:r>
            <a:endParaRPr lang="es-HN" sz="1800" dirty="0" smtClean="0"/>
          </a:p>
          <a:p>
            <a:r>
              <a:rPr lang="es-HN" sz="1800" dirty="0" smtClean="0">
                <a:hlinkClick r:id="rId12"/>
              </a:rPr>
              <a:t>http://en.wikipedia.org/wiki/Charles_Darwin</a:t>
            </a:r>
            <a:endParaRPr lang="es-HN" sz="1800" dirty="0" smtClean="0"/>
          </a:p>
          <a:p>
            <a:r>
              <a:rPr lang="es-HN" sz="1800" dirty="0" smtClean="0">
                <a:hlinkClick r:id="rId13"/>
              </a:rPr>
              <a:t>http://skeptically.org/skinner/id9.html</a:t>
            </a:r>
            <a:endParaRPr lang="es-HN" sz="1800" dirty="0" smtClean="0"/>
          </a:p>
          <a:p>
            <a:endParaRPr lang="es-HN" sz="1800" dirty="0" smtClean="0"/>
          </a:p>
          <a:p>
            <a:endParaRPr lang="es-HN" sz="1800" dirty="0" smtClean="0"/>
          </a:p>
          <a:p>
            <a:endParaRPr lang="es-HN" sz="1800" dirty="0" smtClean="0"/>
          </a:p>
          <a:p>
            <a:endParaRPr lang="es-HN" sz="1800" dirty="0" smtClean="0"/>
          </a:p>
          <a:p>
            <a:endParaRPr lang="es-HN" sz="1800" dirty="0" smtClean="0"/>
          </a:p>
          <a:p>
            <a:endParaRPr lang="en-US" sz="1800" dirty="0" smtClean="0"/>
          </a:p>
          <a:p>
            <a:pPr>
              <a:buNone/>
            </a:pPr>
            <a:endParaRPr lang="en-US" sz="1800" dirty="0" smtClean="0"/>
          </a:p>
          <a:p>
            <a:pPr>
              <a:buNone/>
            </a:pPr>
            <a:endParaRPr lang="en-US" sz="1800" dirty="0" smtClean="0"/>
          </a:p>
          <a:p>
            <a:pPr>
              <a:buNone/>
            </a:pPr>
            <a:endParaRPr lang="en-US" sz="1800" dirty="0" smtClean="0"/>
          </a:p>
          <a:p>
            <a:endParaRPr lang="en-US" sz="1800" dirty="0" smtClean="0"/>
          </a:p>
          <a:p>
            <a:endParaRPr lang="en-US" sz="18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images.google.hn/url?source=imgres&amp;ct=tbn&amp;q=http://www.campusexplorer.com/media/376x262/Hamilton-College-502C3B9C.jpg&amp;usg=AFQjCNHQyp1axfIJu58pYQ5-0eldKCofxA"/>
          <p:cNvPicPr>
            <a:picLocks noChangeAspect="1" noChangeArrowheads="1"/>
          </p:cNvPicPr>
          <p:nvPr/>
        </p:nvPicPr>
        <p:blipFill>
          <a:blip r:embed="rId2" cstate="print"/>
          <a:srcRect l="21277" t="9160" r="23404" b="11450"/>
          <a:stretch>
            <a:fillRect/>
          </a:stretch>
        </p:blipFill>
        <p:spPr bwMode="auto">
          <a:xfrm>
            <a:off x="5791200" y="3810000"/>
            <a:ext cx="2286000" cy="2286000"/>
          </a:xfrm>
          <a:prstGeom prst="rect">
            <a:avLst/>
          </a:prstGeom>
          <a:noFill/>
        </p:spPr>
      </p:pic>
      <p:sp>
        <p:nvSpPr>
          <p:cNvPr id="2" name="Content Placeholder 1"/>
          <p:cNvSpPr>
            <a:spLocks noGrp="1"/>
          </p:cNvSpPr>
          <p:nvPr>
            <p:ph idx="1"/>
          </p:nvPr>
        </p:nvSpPr>
        <p:spPr>
          <a:xfrm>
            <a:off x="457200" y="457200"/>
            <a:ext cx="8229600" cy="5638800"/>
          </a:xfrm>
        </p:spPr>
        <p:txBody>
          <a:bodyPr/>
          <a:lstStyle/>
          <a:p>
            <a:r>
              <a:rPr lang="en-US" sz="2000" dirty="0" smtClean="0"/>
              <a:t>Burrhus received his BA in English from Hamilton College in upstate New York.  He didn’t fit in very well, and that’s why he couldn’t  enjoy the parties or  football games.  He wrote school papers, including articles critical of the school, the faculty, and even Phi Beta Kappa!  To top it off, he was an atheist -- in a school that required daily chapel attendance. </a:t>
            </a:r>
          </a:p>
          <a:p>
            <a:r>
              <a:rPr lang="en-US" sz="2000" dirty="0" smtClean="0"/>
              <a:t>He first wanted to be a writer and he did try it, he wrote some poems and short stories.  When he graduated, he built a study in his parents’ attic to concentrate, but it just wasn’t working for him. </a:t>
            </a:r>
          </a:p>
          <a:p>
            <a:endParaRPr lang="en-US" dirty="0"/>
          </a:p>
        </p:txBody>
      </p:sp>
      <p:pic>
        <p:nvPicPr>
          <p:cNvPr id="27650" name="Picture 2" descr="http://images.google.hn/url?source=imgres&amp;ct=tbn&amp;q=http://media.wktv.com/images/hamilton%2520college.jpg&amp;usg=AFQjCNFd8776c0_ZAJxHBPU4PZ3sEcFrWg"/>
          <p:cNvPicPr>
            <a:picLocks noChangeAspect="1" noChangeArrowheads="1"/>
          </p:cNvPicPr>
          <p:nvPr/>
        </p:nvPicPr>
        <p:blipFill>
          <a:blip r:embed="rId3" cstate="print"/>
          <a:srcRect/>
          <a:stretch>
            <a:fillRect/>
          </a:stretch>
        </p:blipFill>
        <p:spPr bwMode="auto">
          <a:xfrm>
            <a:off x="1143000" y="3810000"/>
            <a:ext cx="3810000" cy="26955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715000"/>
          </a:xfrm>
        </p:spPr>
        <p:txBody>
          <a:bodyPr numCol="2">
            <a:normAutofit/>
          </a:bodyPr>
          <a:lstStyle/>
          <a:p>
            <a:r>
              <a:rPr lang="en-US" sz="2000" dirty="0" smtClean="0"/>
              <a:t>Also in that year, he moved to Minneapolis to teach at the University of Minnesota.  There he met and soon married Yvonne Blue.  They had two daughters, the second of which became famous as the first infant to be raised in one of Skinner’s inventions, the air crib.  Although it was nothing more than a combination crib and playpen with glass sides and air conditioning, it looked too much like keeping a baby in an aquarium to catch on. </a:t>
            </a:r>
          </a:p>
        </p:txBody>
      </p:sp>
      <p:pic>
        <p:nvPicPr>
          <p:cNvPr id="31746" name="Picture 2" descr="http://images.google.hn/url?source=imgres&amp;ct=tbn&amp;q=http://skeptically.org/sitebuildercontent/sitebuilderpictures/.pond/skinner-wife-20s.jpg.w560h793.jpg&amp;usg=AFQjCNFq3BTBSut5KFMEQVjnAo4OWVAzXw"/>
          <p:cNvPicPr>
            <a:picLocks noChangeAspect="1" noChangeArrowheads="1"/>
          </p:cNvPicPr>
          <p:nvPr/>
        </p:nvPicPr>
        <p:blipFill>
          <a:blip r:embed="rId2" cstate="print"/>
          <a:srcRect/>
          <a:stretch>
            <a:fillRect/>
          </a:stretch>
        </p:blipFill>
        <p:spPr bwMode="auto">
          <a:xfrm>
            <a:off x="4876800" y="533400"/>
            <a:ext cx="3581400" cy="50673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638800"/>
          </a:xfrm>
        </p:spPr>
        <p:txBody>
          <a:bodyPr>
            <a:normAutofit/>
          </a:bodyPr>
          <a:lstStyle/>
          <a:p>
            <a:r>
              <a:rPr lang="en-US" sz="2000" dirty="0" smtClean="0"/>
              <a:t>In 1945, he became the chairman of the psychology department at Indiana University.  In 1948, he was invited to come to Harvard, where he remained for the rest of his life.  He was a very active man, doing research and guiding hundreds of doctoral candidates as well as writing many books.  While not successful as a writer of fiction and poetry, he became one of our best psychology writers, including the book </a:t>
            </a:r>
            <a:r>
              <a:rPr lang="en-US" sz="2000" b="1" i="1" dirty="0" smtClean="0"/>
              <a:t>Walden II</a:t>
            </a:r>
            <a:r>
              <a:rPr lang="en-US" sz="2000" dirty="0" smtClean="0"/>
              <a:t>, which is a fictional account of a community run by his behaviorist principles. </a:t>
            </a:r>
          </a:p>
          <a:p>
            <a:r>
              <a:rPr lang="en-US" sz="2000" dirty="0" smtClean="0"/>
              <a:t>August 18, 1990, B. F. Skinner died of leukemia after becoming perhaps the most celebrated psychologist since Sigmund Freud. </a:t>
            </a:r>
          </a:p>
          <a:p>
            <a:endParaRPr lang="en-US" dirty="0" smtClean="0"/>
          </a:p>
          <a:p>
            <a:endParaRPr lang="en-US" dirty="0"/>
          </a:p>
        </p:txBody>
      </p:sp>
      <p:pic>
        <p:nvPicPr>
          <p:cNvPr id="3074" name="Picture 2" descr="http://images.google.hn/url?source=imgres&amp;ct=tbn&amp;q=http://www.press.uillinois.edu/books/images/9780252029622.jpg&amp;usg=AFQjCNFKTsPrXYDGLsAZ4-U3rs6YwMcCxw"/>
          <p:cNvPicPr>
            <a:picLocks noChangeAspect="1" noChangeArrowheads="1"/>
          </p:cNvPicPr>
          <p:nvPr/>
        </p:nvPicPr>
        <p:blipFill>
          <a:blip r:embed="rId2" cstate="print"/>
          <a:srcRect/>
          <a:stretch>
            <a:fillRect/>
          </a:stretch>
        </p:blipFill>
        <p:spPr bwMode="auto">
          <a:xfrm>
            <a:off x="3505200" y="4114800"/>
            <a:ext cx="1676400" cy="2514600"/>
          </a:xfrm>
          <a:prstGeom prst="rect">
            <a:avLst/>
          </a:prstGeom>
          <a:noFill/>
        </p:spPr>
      </p:pic>
      <p:pic>
        <p:nvPicPr>
          <p:cNvPr id="3076" name="Picture 4" descr="http://images.google.hn/url?source=imgres&amp;ct=tbn&amp;q=http://img.amazon.ca/images/I/71DE5SRZRBL._SL500_AA240_.gif&amp;usg=AFQjCNGEAqo0e3zPnIp2oCDhCYn38jsYDA"/>
          <p:cNvPicPr>
            <a:picLocks noChangeAspect="1" noChangeArrowheads="1"/>
          </p:cNvPicPr>
          <p:nvPr/>
        </p:nvPicPr>
        <p:blipFill>
          <a:blip r:embed="rId3" cstate="print"/>
          <a:srcRect/>
          <a:stretch>
            <a:fillRect/>
          </a:stretch>
        </p:blipFill>
        <p:spPr bwMode="auto">
          <a:xfrm>
            <a:off x="5715000" y="4191000"/>
            <a:ext cx="2438400" cy="2438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smtClean="0"/>
              <a:t>The Aircrib: B.F. Skinner Baby's In a Box</a:t>
            </a:r>
            <a:endParaRPr/>
          </a:p>
        </p:txBody>
      </p:sp>
      <p:sp>
        <p:nvSpPr>
          <p:cNvPr id="2" name="1 Marcador de contenido"/>
          <p:cNvSpPr>
            <a:spLocks noGrp="1"/>
          </p:cNvSpPr>
          <p:nvPr>
            <p:ph idx="1"/>
          </p:nvPr>
        </p:nvSpPr>
        <p:spPr/>
        <p:txBody>
          <a:bodyPr>
            <a:normAutofit/>
          </a:bodyPr>
          <a:lstStyle/>
          <a:p>
            <a:r>
              <a:rPr lang="en-US" sz="2000" dirty="0" smtClean="0"/>
              <a:t>“When we decided to have another child, my wife and I felt that it was time to apply a little labor-saving invention and design to the problems of the nursery. We began by going over the disheartening schedule of the young mother, step by step. We asked only one question: Is this practice important for the physical and psychological health of the baby? When it was not, we marked it for elimination. Then the "</a:t>
            </a:r>
            <a:r>
              <a:rPr lang="en-US" sz="2000" dirty="0" err="1" smtClean="0"/>
              <a:t>gadgeteering</a:t>
            </a:r>
            <a:r>
              <a:rPr lang="en-US" sz="2000" dirty="0" smtClean="0"/>
              <a:t>" began.” (Skinner)</a:t>
            </a:r>
            <a:endParaRPr lang="es-HN" sz="2000" dirty="0"/>
          </a:p>
        </p:txBody>
      </p:sp>
      <p:pic>
        <p:nvPicPr>
          <p:cNvPr id="4098" name="Picture 2"/>
          <p:cNvPicPr>
            <a:picLocks noChangeAspect="1" noChangeArrowheads="1"/>
          </p:cNvPicPr>
          <p:nvPr/>
        </p:nvPicPr>
        <p:blipFill>
          <a:blip r:embed="rId2" cstate="print"/>
          <a:srcRect/>
          <a:stretch>
            <a:fillRect/>
          </a:stretch>
        </p:blipFill>
        <p:spPr bwMode="auto">
          <a:xfrm>
            <a:off x="5410200" y="4343400"/>
            <a:ext cx="2209800" cy="2209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685800"/>
            <a:ext cx="8229600" cy="5410200"/>
          </a:xfrm>
        </p:spPr>
        <p:txBody>
          <a:bodyPr numCol="2">
            <a:normAutofit/>
          </a:bodyPr>
          <a:lstStyle/>
          <a:p>
            <a:r>
              <a:rPr lang="en-US" sz="2400" dirty="0" smtClean="0"/>
              <a:t>Skinner build the air crib for his second child that was named Deborah. It was made of safety front glass counter-height crib/changing table, and climate- and humidity-control, the Baby Tender itself was awesome. The idea was a crib that wasn't a cage, but a baby-sized room. </a:t>
            </a:r>
            <a:endParaRPr lang="en-US" sz="2400" dirty="0"/>
          </a:p>
        </p:txBody>
      </p:sp>
      <p:pic>
        <p:nvPicPr>
          <p:cNvPr id="5122" name="Picture 2"/>
          <p:cNvPicPr>
            <a:picLocks noChangeAspect="1" noChangeArrowheads="1"/>
          </p:cNvPicPr>
          <p:nvPr/>
        </p:nvPicPr>
        <p:blipFill>
          <a:blip r:embed="rId3" cstate="print"/>
          <a:srcRect/>
          <a:stretch>
            <a:fillRect/>
          </a:stretch>
        </p:blipFill>
        <p:spPr bwMode="auto">
          <a:xfrm>
            <a:off x="5181600" y="1447800"/>
            <a:ext cx="3200400"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n-US" dirty="0" smtClean="0"/>
              <a:t>Influences</a:t>
            </a:r>
            <a:endParaRPr lang="en-US" dirty="0"/>
          </a:p>
        </p:txBody>
      </p:sp>
      <p:sp>
        <p:nvSpPr>
          <p:cNvPr id="2" name="1 Marcador de contenido"/>
          <p:cNvSpPr>
            <a:spLocks noGrp="1"/>
          </p:cNvSpPr>
          <p:nvPr>
            <p:ph idx="1"/>
          </p:nvPr>
        </p:nvSpPr>
        <p:spPr>
          <a:xfrm>
            <a:off x="457200" y="1371600"/>
            <a:ext cx="8229600" cy="5083208"/>
          </a:xfrm>
        </p:spPr>
        <p:txBody>
          <a:bodyPr>
            <a:normAutofit/>
          </a:bodyPr>
          <a:lstStyle/>
          <a:p>
            <a:r>
              <a:rPr lang="en-US" sz="2000" dirty="0" smtClean="0"/>
              <a:t>Charles Darwin was an English naturalist who realized that all species of life have evolved over time from common ancestors, and published compelling evidence to that effect. He proposed that this branching pattern of evolution resulted from a process that he called natural selection.</a:t>
            </a:r>
            <a:endParaRPr lang="en-US" sz="1800" dirty="0" smtClean="0"/>
          </a:p>
          <a:p>
            <a:r>
              <a:rPr lang="en-US" sz="2000" dirty="0" smtClean="0"/>
              <a:t>Ivan Pavlov  was a Russian, and later Soviet, physiologist, psychologist, and physician. Pavlov is widely known for first describing the phenomenon of classical conditioning.</a:t>
            </a:r>
          </a:p>
          <a:p>
            <a:endParaRPr lang="en-US" sz="2400" dirty="0" smtClean="0"/>
          </a:p>
          <a:p>
            <a:endParaRPr lang="en-US" sz="1800" dirty="0" smtClean="0"/>
          </a:p>
          <a:p>
            <a:endParaRPr lang="en-US" sz="1800" dirty="0" smtClean="0"/>
          </a:p>
          <a:p>
            <a:endParaRPr lang="es-HN" sz="1800" dirty="0"/>
          </a:p>
        </p:txBody>
      </p:sp>
      <p:pic>
        <p:nvPicPr>
          <p:cNvPr id="6146" name="Picture 2"/>
          <p:cNvPicPr>
            <a:picLocks noChangeAspect="1" noChangeArrowheads="1"/>
          </p:cNvPicPr>
          <p:nvPr/>
        </p:nvPicPr>
        <p:blipFill>
          <a:blip r:embed="rId2" cstate="print"/>
          <a:srcRect/>
          <a:stretch>
            <a:fillRect/>
          </a:stretch>
        </p:blipFill>
        <p:spPr bwMode="auto">
          <a:xfrm>
            <a:off x="1676400" y="4199966"/>
            <a:ext cx="2438400" cy="2381026"/>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a:stretch>
            <a:fillRect/>
          </a:stretch>
        </p:blipFill>
        <p:spPr bwMode="auto">
          <a:xfrm>
            <a:off x="5181600" y="4114800"/>
            <a:ext cx="1828800" cy="25254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04800"/>
            <a:ext cx="8229600" cy="6400800"/>
          </a:xfrm>
        </p:spPr>
        <p:txBody>
          <a:bodyPr>
            <a:normAutofit/>
          </a:bodyPr>
          <a:lstStyle/>
          <a:p>
            <a:endParaRPr lang="en-US" sz="3200" dirty="0" smtClean="0"/>
          </a:p>
          <a:p>
            <a:r>
              <a:rPr lang="en-US" sz="1600" dirty="0" smtClean="0"/>
              <a:t>John Watson was an American psychologist who established the psychological school of behaviorism, after doing research on animal behavior. He also conducted the controversial "Little Albert" experiment. Later he went on from psychology to become a popular author on child-rearing, and an acclaimed contributor to the advertising industry.</a:t>
            </a:r>
          </a:p>
          <a:p>
            <a:r>
              <a:rPr lang="es-HN" sz="1600" dirty="0" smtClean="0"/>
              <a:t>Edward Lee </a:t>
            </a:r>
            <a:r>
              <a:rPr lang="en-US" sz="1600" dirty="0" smtClean="0"/>
              <a:t>Thorndike</a:t>
            </a:r>
            <a:r>
              <a:rPr lang="es-HN" sz="1600" dirty="0" smtClean="0"/>
              <a:t> </a:t>
            </a:r>
            <a:r>
              <a:rPr lang="en-US" sz="1600" dirty="0" smtClean="0"/>
              <a:t>was an American psychologist who spent nearly his entire career at Teachers College, Columbia University. His work on animal behavior and the learning process led to the theory of connectionism and helped lay the scientific foundation for modern educational psychology. He also worked on solving industrial problems, such as employee exams and testing. He was a member of the board of the Psychological Corporation, and served as president of the American Psychological Association in 1912.</a:t>
            </a:r>
            <a:endParaRPr lang="es-HN" sz="1600" dirty="0"/>
          </a:p>
        </p:txBody>
      </p:sp>
      <p:pic>
        <p:nvPicPr>
          <p:cNvPr id="7170" name="Picture 2"/>
          <p:cNvPicPr>
            <a:picLocks noChangeAspect="1" noChangeArrowheads="1"/>
          </p:cNvPicPr>
          <p:nvPr/>
        </p:nvPicPr>
        <p:blipFill>
          <a:blip r:embed="rId2" cstate="print"/>
          <a:srcRect/>
          <a:stretch>
            <a:fillRect/>
          </a:stretch>
        </p:blipFill>
        <p:spPr bwMode="auto">
          <a:xfrm>
            <a:off x="5562600" y="4114800"/>
            <a:ext cx="1905000" cy="2444853"/>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2286000" y="4114800"/>
            <a:ext cx="1752600" cy="25674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611</TotalTime>
  <Words>1324</Words>
  <Application>Microsoft Office PowerPoint</Application>
  <PresentationFormat>On-screen Show (4:3)</PresentationFormat>
  <Paragraphs>126</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Brío</vt:lpstr>
      <vt:lpstr>B.F. Skinner Behaviorism</vt:lpstr>
      <vt:lpstr>Biography</vt:lpstr>
      <vt:lpstr>Slide 3</vt:lpstr>
      <vt:lpstr>Slide 4</vt:lpstr>
      <vt:lpstr>Slide 5</vt:lpstr>
      <vt:lpstr>The Aircrib: B.F. Skinner Baby's In a Box</vt:lpstr>
      <vt:lpstr>Slide 7</vt:lpstr>
      <vt:lpstr>Influences</vt:lpstr>
      <vt:lpstr>Slide 9</vt:lpstr>
      <vt:lpstr>Behaviorism</vt:lpstr>
      <vt:lpstr>Operant Conditioning</vt:lpstr>
      <vt:lpstr>Positive Reinforcement</vt:lpstr>
      <vt:lpstr>Negative Reinforcement</vt:lpstr>
      <vt:lpstr>Extinction</vt:lpstr>
      <vt:lpstr>Punishment</vt:lpstr>
      <vt:lpstr>Rules in Analyzing Examples</vt:lpstr>
      <vt:lpstr>Slide 17</vt:lpstr>
      <vt:lpstr>Operant Conditioning</vt:lpstr>
      <vt:lpstr>Skinner Box</vt:lpstr>
      <vt:lpstr>Why Skinner is not a Cognitive Psychologist</vt:lpstr>
      <vt:lpstr>Skinner Quotes</vt:lpstr>
      <vt:lpstr>Bibliography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B.F. Skinner Behaviorism</dc:title>
  <dc:creator>Student_28</dc:creator>
  <cp:lastModifiedBy>Comp13</cp:lastModifiedBy>
  <cp:revision>72</cp:revision>
  <dcterms:created xsi:type="dcterms:W3CDTF">2009-10-21T14:09:17Z</dcterms:created>
  <dcterms:modified xsi:type="dcterms:W3CDTF">2009-11-25T14:40:11Z</dcterms:modified>
</cp:coreProperties>
</file>